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58" r:id="rId2"/>
    <p:sldId id="348" r:id="rId3"/>
    <p:sldId id="323" r:id="rId4"/>
    <p:sldId id="302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A622"/>
    <a:srgbClr val="5E913E"/>
    <a:srgbClr val="CE1D02"/>
    <a:srgbClr val="4DACA4"/>
    <a:srgbClr val="D578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89474" autoAdjust="0"/>
  </p:normalViewPr>
  <p:slideViewPr>
    <p:cSldViewPr snapToGrid="0" snapToObjects="1">
      <p:cViewPr>
        <p:scale>
          <a:sx n="65" d="100"/>
          <a:sy n="65" d="100"/>
        </p:scale>
        <p:origin x="-1426" y="-3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8FC3CD-E249-D242-B0FD-256D48479939}" type="datetimeFigureOut">
              <a:rPr lang="en-US" smtClean="0"/>
              <a:t>5/13/2026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576D5-000D-554C-8B65-AAB45960D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56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0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0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711C10-233D-DA48-A5CB-9365BBABB6B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0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C9114A-1330-43A5-8320-59065E223FFC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45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D4076-4024-4E1F-B289-E04EF9A89EAB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39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CFBD-2D43-4A69-9C5B-1F7E33D98ACD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3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8050-BD03-4D85-871F-98F7BE9F34BC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15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C84EE-D09D-4980-96FC-499B1BE169D8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73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AEEBF-A93D-4BE9-B928-E677D244D62F}" type="datetime1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370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BC639-53B5-453B-99AD-58A839E2CE4F}" type="datetime1">
              <a:rPr lang="en-US" smtClean="0"/>
              <a:t>5/13/2026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B5208-6BFF-4EB4-8D92-804159BA86A1}" type="datetime1">
              <a:rPr lang="en-US" smtClean="0"/>
              <a:t>5/13/2026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01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04626-7FFA-49A1-A9D1-4DFD651E2016}" type="datetime1">
              <a:rPr lang="en-US" smtClean="0"/>
              <a:t>5/13/2026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7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B0F76-8997-4E1E-8F83-BA36B6E0DDBF}" type="datetime1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2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7150C3-0947-45EA-AD4F-155D890D9F38}" type="datetime1">
              <a:rPr lang="en-US" smtClean="0"/>
              <a:t>5/13/2026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80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0"/>
                <a:lumOff val="100000"/>
              </a:schemeClr>
            </a:gs>
            <a:gs pos="77008">
              <a:schemeClr val="accent1">
                <a:lumMod val="20000"/>
                <a:lumOff val="80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241FE-6FEE-4535-B8B1-77B80593A1BD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0669D-EC37-AA42-8CD3-B0788BD38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0"/>
                <a:lumOff val="100000"/>
              </a:schemeClr>
            </a:gs>
            <a:gs pos="77008">
              <a:schemeClr val="bg1">
                <a:lumMod val="85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43724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25B69A5-3B0C-C540-8CC8-9794435EA004}"/>
              </a:ext>
            </a:extLst>
          </p:cNvPr>
          <p:cNvSpPr txBox="1"/>
          <p:nvPr/>
        </p:nvSpPr>
        <p:spPr>
          <a:xfrm>
            <a:off x="1184111" y="1668424"/>
            <a:ext cx="97763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Thin film technology: from microelectronics to high-efficiency solar </a:t>
            </a:r>
            <a:r>
              <a:rPr lang="en-GB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cells</a:t>
            </a:r>
            <a:endParaRPr lang="en-US" sz="4000" dirty="0">
              <a:solidFill>
                <a:srgbClr val="235078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5C502E9-323D-6147-AE85-54814FCF265C}"/>
              </a:ext>
            </a:extLst>
          </p:cNvPr>
          <p:cNvCxnSpPr>
            <a:cxnSpLocks/>
          </p:cNvCxnSpPr>
          <p:nvPr/>
        </p:nvCxnSpPr>
        <p:spPr>
          <a:xfrm>
            <a:off x="251736" y="1652193"/>
            <a:ext cx="1153748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251736" y="3553161"/>
            <a:ext cx="6708448" cy="674588"/>
          </a:xfrm>
        </p:spPr>
        <p:txBody>
          <a:bodyPr>
            <a:normAutofit/>
          </a:bodyPr>
          <a:lstStyle/>
          <a:p>
            <a:pPr algn="just"/>
            <a:r>
              <a:rPr lang="en-US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Anush Badalyan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B7FB6-D0CF-4DDA-BEF9-1783D91CE1D5}" type="datetime1">
              <a:rPr lang="en-US" smtClean="0"/>
              <a:t>5/13/2026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1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4492" y="3189767"/>
            <a:ext cx="2936194" cy="29764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https://www.aanl.am/aanl-logos/logo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0" y="98897"/>
            <a:ext cx="3769842" cy="144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637" y="0"/>
            <a:ext cx="1663746" cy="165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139" y="4900258"/>
            <a:ext cx="1517444" cy="1490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7" t="10219" r="19491" b="20066"/>
          <a:stretch/>
        </p:blipFill>
        <p:spPr bwMode="auto">
          <a:xfrm>
            <a:off x="4334667" y="5011269"/>
            <a:ext cx="2042687" cy="1268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Anush\downloads\изображение_viber_2026-05-11_16-33-47-74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348" y="-9383"/>
            <a:ext cx="1817074" cy="165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599" y="-11544"/>
            <a:ext cx="1655087" cy="1663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 descr="C:\Users\Anush\Desktop\lab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4" b="17655"/>
          <a:stretch/>
        </p:blipFill>
        <p:spPr bwMode="auto">
          <a:xfrm>
            <a:off x="3875372" y="3189767"/>
            <a:ext cx="2777276" cy="1686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30" y="4288047"/>
            <a:ext cx="3616545" cy="199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 descr="C:\Users\user\Desktop\SK2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170" y="3222164"/>
            <a:ext cx="2161756" cy="16213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32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43730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9219" name="Picture 3" descr="C:\Users\user\Desktop\SK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356" y="3707466"/>
            <a:ext cx="3448872" cy="2586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be 8"/>
          <p:cNvSpPr/>
          <p:nvPr/>
        </p:nvSpPr>
        <p:spPr>
          <a:xfrm>
            <a:off x="-5080" y="4465320"/>
            <a:ext cx="5836920" cy="1828800"/>
          </a:xfrm>
          <a:prstGeom prst="cube">
            <a:avLst>
              <a:gd name="adj" fmla="val 77703"/>
            </a:avLst>
          </a:prstGeom>
          <a:solidFill>
            <a:srgbClr val="92D05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be 9"/>
          <p:cNvSpPr/>
          <p:nvPr/>
        </p:nvSpPr>
        <p:spPr>
          <a:xfrm>
            <a:off x="-5079" y="4145280"/>
            <a:ext cx="5927779" cy="1676400"/>
          </a:xfrm>
          <a:prstGeom prst="cube">
            <a:avLst>
              <a:gd name="adj" fmla="val 90724"/>
            </a:avLst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259080" y="3902572"/>
            <a:ext cx="4572000" cy="1600200"/>
          </a:xfrm>
          <a:prstGeom prst="cube">
            <a:avLst>
              <a:gd name="adj" fmla="val 89355"/>
            </a:avLst>
          </a:prstGeom>
          <a:solidFill>
            <a:srgbClr val="00B0F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659497" y="5302717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Glass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Cube 19"/>
          <p:cNvSpPr/>
          <p:nvPr/>
        </p:nvSpPr>
        <p:spPr>
          <a:xfrm>
            <a:off x="411480" y="3685540"/>
            <a:ext cx="4572000" cy="1600200"/>
          </a:xfrm>
          <a:prstGeom prst="cube">
            <a:avLst>
              <a:gd name="adj" fmla="val 89355"/>
            </a:avLst>
          </a:prstGeom>
          <a:solidFill>
            <a:srgbClr val="D5782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ube 20"/>
          <p:cNvSpPr/>
          <p:nvPr/>
        </p:nvSpPr>
        <p:spPr>
          <a:xfrm>
            <a:off x="640080" y="3460612"/>
            <a:ext cx="4572000" cy="1600200"/>
          </a:xfrm>
          <a:prstGeom prst="cube">
            <a:avLst>
              <a:gd name="adj" fmla="val 89355"/>
            </a:avLst>
          </a:prstGeom>
          <a:solidFill>
            <a:srgbClr val="FFC0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898337" y="2241412"/>
            <a:ext cx="4495800" cy="2438400"/>
          </a:xfrm>
          <a:prstGeom prst="cube">
            <a:avLst>
              <a:gd name="adj" fmla="val 61209"/>
            </a:avLst>
          </a:prstGeom>
          <a:solidFill>
            <a:srgbClr val="C000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/>
          <p:cNvSpPr/>
          <p:nvPr/>
        </p:nvSpPr>
        <p:spPr>
          <a:xfrm>
            <a:off x="1012637" y="2009140"/>
            <a:ext cx="4267200" cy="1676400"/>
          </a:xfrm>
          <a:prstGeom prst="cube">
            <a:avLst>
              <a:gd name="adj" fmla="val 82201"/>
            </a:avLst>
          </a:prstGeom>
          <a:solidFill>
            <a:srgbClr val="002060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/>
          <p:cNvSpPr/>
          <p:nvPr/>
        </p:nvSpPr>
        <p:spPr>
          <a:xfrm>
            <a:off x="1706880" y="2949200"/>
            <a:ext cx="1676400" cy="342900"/>
          </a:xfrm>
          <a:prstGeom prst="cube">
            <a:avLst>
              <a:gd name="adj" fmla="val 96974"/>
            </a:avLst>
          </a:prstGeom>
          <a:solidFill>
            <a:srgbClr val="FFFF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ube 16"/>
          <p:cNvSpPr/>
          <p:nvPr/>
        </p:nvSpPr>
        <p:spPr>
          <a:xfrm>
            <a:off x="2113280" y="2534920"/>
            <a:ext cx="1676400" cy="342900"/>
          </a:xfrm>
          <a:prstGeom prst="cube">
            <a:avLst>
              <a:gd name="adj" fmla="val 96974"/>
            </a:avLst>
          </a:prstGeom>
          <a:solidFill>
            <a:srgbClr val="FFFF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be 17"/>
          <p:cNvSpPr/>
          <p:nvPr/>
        </p:nvSpPr>
        <p:spPr>
          <a:xfrm>
            <a:off x="2514600" y="2123302"/>
            <a:ext cx="1676400" cy="342900"/>
          </a:xfrm>
          <a:prstGeom prst="cube">
            <a:avLst>
              <a:gd name="adj" fmla="val 96974"/>
            </a:avLst>
          </a:prstGeom>
          <a:solidFill>
            <a:srgbClr val="FFFF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ube 21"/>
          <p:cNvSpPr/>
          <p:nvPr/>
        </p:nvSpPr>
        <p:spPr>
          <a:xfrm rot="8131781" flipV="1">
            <a:off x="3621154" y="4963907"/>
            <a:ext cx="1724383" cy="323934"/>
          </a:xfrm>
          <a:prstGeom prst="cube">
            <a:avLst>
              <a:gd name="adj" fmla="val 96974"/>
            </a:avLst>
          </a:prstGeom>
          <a:solidFill>
            <a:srgbClr val="FFFF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127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94815" y="3926762"/>
            <a:ext cx="1600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Perovskite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87803" y="2559250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SPIRO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26081" y="2123302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Au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42017" y="4206238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FTO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04397" y="4558695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192637" y="4853335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mp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91037" y="5107335"/>
            <a:ext cx="1240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TiO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2E016-DCB4-4706-B8F7-4F58457CEB3D}" type="datetime1">
              <a:rPr lang="en-US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5/13/2026</a:t>
            </a:fld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z="1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25B69A5-3B0C-C540-8CC8-9794435EA004}"/>
              </a:ext>
            </a:extLst>
          </p:cNvPr>
          <p:cNvSpPr txBox="1"/>
          <p:nvPr/>
        </p:nvSpPr>
        <p:spPr>
          <a:xfrm>
            <a:off x="1110818" y="0"/>
            <a:ext cx="101437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Semi-transparent and </a:t>
            </a:r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opaque</a:t>
            </a:r>
            <a:r>
              <a:rPr lang="hy-AM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</a:t>
            </a:r>
            <a:r>
              <a:rPr lang="en-US" sz="44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4400" dirty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Placeholder 2"/>
          <p:cNvSpPr txBox="1">
            <a:spLocks/>
          </p:cNvSpPr>
          <p:nvPr/>
        </p:nvSpPr>
        <p:spPr>
          <a:xfrm>
            <a:off x="6564356" y="1110893"/>
            <a:ext cx="4960360" cy="259540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GalaxiePolaris-Medium"/>
                <a:ea typeface="MS PGothic" panose="020B0600070205080204" pitchFamily="34" charset="-128"/>
                <a:cs typeface="GalaxiePolaris-Medium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GalaxiePolaris-Medium"/>
                <a:ea typeface="MS PGothic" panose="020B0600070205080204" pitchFamily="34" charset="-128"/>
                <a:cs typeface="GalaxiePolaris-Medium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GalaxiePolaris-Medium"/>
                <a:ea typeface="MS PGothic" panose="020B0600070205080204" pitchFamily="34" charset="-128"/>
                <a:cs typeface="GalaxiePolaris-Medium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tx1"/>
                </a:solidFill>
                <a:latin typeface="GalaxiePolaris-Medium"/>
                <a:ea typeface="MS PGothic" panose="020B0600070205080204" pitchFamily="34" charset="-128"/>
                <a:cs typeface="GalaxiePolaris-Medium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GalaxiePolaris-Medium"/>
                <a:ea typeface="MS PGothic" panose="020B0600070205080204" pitchFamily="34" charset="-128"/>
                <a:cs typeface="GalaxiePolaris-Medium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Synthesis </a:t>
            </a:r>
            <a:endParaRPr lang="en-US" sz="2000" dirty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film deposition</a:t>
            </a:r>
            <a:endParaRPr lang="en-US" sz="2000" baseline="30000" dirty="0" smtClean="0">
              <a:solidFill>
                <a:schemeClr val="tx2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characterization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Structural characterization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Morphological characterization</a:t>
            </a:r>
          </a:p>
          <a:p>
            <a:pPr>
              <a:defRPr/>
            </a:pPr>
            <a:r>
              <a:rPr lang="en-US" sz="2000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Irradiation with protons and electrons</a:t>
            </a:r>
          </a:p>
          <a:p>
            <a:pPr>
              <a:defRPr/>
            </a:pPr>
            <a:r>
              <a:rPr lang="en-US" sz="200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Solar </a:t>
            </a:r>
            <a:r>
              <a:rPr lang="en-US" sz="20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Cell</a:t>
            </a:r>
            <a:endParaRPr lang="en-US" sz="2000" dirty="0" smtClean="0"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1138" y="4829315"/>
            <a:ext cx="1577576" cy="154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75C502E9-323D-6147-AE85-54814FCF265C}"/>
              </a:ext>
            </a:extLst>
          </p:cNvPr>
          <p:cNvCxnSpPr>
            <a:cxnSpLocks/>
          </p:cNvCxnSpPr>
          <p:nvPr/>
        </p:nvCxnSpPr>
        <p:spPr>
          <a:xfrm>
            <a:off x="626130" y="875310"/>
            <a:ext cx="110709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1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1">
                <a:lumMod val="0"/>
                <a:lumOff val="100000"/>
              </a:schemeClr>
            </a:gs>
            <a:gs pos="77008">
              <a:schemeClr val="bg1">
                <a:lumMod val="85000"/>
              </a:schemeClr>
            </a:gs>
          </a:gsLst>
          <a:path path="circle">
            <a:fillToRect l="100000" t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43724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75C502E9-323D-6147-AE85-54814FCF265C}"/>
              </a:ext>
            </a:extLst>
          </p:cNvPr>
          <p:cNvCxnSpPr>
            <a:cxnSpLocks/>
          </p:cNvCxnSpPr>
          <p:nvPr/>
        </p:nvCxnSpPr>
        <p:spPr>
          <a:xfrm>
            <a:off x="552992" y="727186"/>
            <a:ext cx="1107097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5B69A5-3B0C-C540-8CC8-9794435EA004}"/>
              </a:ext>
            </a:extLst>
          </p:cNvPr>
          <p:cNvSpPr txBox="1"/>
          <p:nvPr/>
        </p:nvSpPr>
        <p:spPr>
          <a:xfrm>
            <a:off x="507778" y="10818"/>
            <a:ext cx="101437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Our team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E98E647-E4C9-4B4B-888B-2F662C468983}"/>
              </a:ext>
            </a:extLst>
          </p:cNvPr>
          <p:cNvSpPr txBox="1"/>
          <p:nvPr/>
        </p:nvSpPr>
        <p:spPr>
          <a:xfrm>
            <a:off x="15050" y="918727"/>
            <a:ext cx="66592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Eduard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Aleksanyan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Dr., PI,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AANL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Norik Grigoryan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AANL</a:t>
            </a:r>
            <a:endParaRPr lang="en-US" altLang="en-US" sz="2200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Anush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Badalyan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Dr.,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AANL</a:t>
            </a: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Arevik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Arestakyan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PhD student, AANL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Artur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Papikyan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PhD student, </a:t>
            </a:r>
            <a:r>
              <a:rPr lang="en-US" altLang="en-US" sz="2200" i="1" dirty="0" smtClean="0">
                <a:latin typeface="Times New Roman" pitchFamily="18" charset="0"/>
                <a:cs typeface="Times New Roman" pitchFamily="18" charset="0"/>
              </a:rPr>
              <a:t>AANL</a:t>
            </a:r>
            <a:endParaRPr lang="en-US" sz="2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Hrant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Yeritsian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Bachelor's student</a:t>
            </a:r>
            <a:endParaRPr lang="en-US" sz="2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Arman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Hovhannisyan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Bachelor's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student</a:t>
            </a:r>
            <a:endParaRPr lang="hy-AM" altLang="en-US" sz="22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200" b="1" i="1" dirty="0" err="1" smtClean="0">
                <a:latin typeface="Times New Roman" pitchFamily="18" charset="0"/>
                <a:cs typeface="Times New Roman" pitchFamily="18" charset="0"/>
              </a:rPr>
              <a:t>Artavazd</a:t>
            </a:r>
            <a:r>
              <a:rPr lang="en-US" sz="22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i="1" dirty="0" err="1">
                <a:latin typeface="Times New Roman" pitchFamily="18" charset="0"/>
                <a:cs typeface="Times New Roman" pitchFamily="18" charset="0"/>
              </a:rPr>
              <a:t>Kirakosyan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200" i="1" dirty="0">
                <a:latin typeface="Times New Roman" pitchFamily="18" charset="0"/>
                <a:cs typeface="Times New Roman" pitchFamily="18" charset="0"/>
              </a:rPr>
              <a:t>Dr., </a:t>
            </a:r>
            <a:r>
              <a:rPr lang="en-US" sz="2200" i="1" dirty="0" err="1">
                <a:latin typeface="Times New Roman" pitchFamily="18" charset="0"/>
                <a:cs typeface="Times New Roman" pitchFamily="18" charset="0"/>
              </a:rPr>
              <a:t>Chungnam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 National 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University, </a:t>
            </a:r>
            <a:r>
              <a:rPr lang="en-US" sz="2200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200" i="1" dirty="0" smtClean="0">
                <a:latin typeface="Times New Roman" pitchFamily="18" charset="0"/>
                <a:cs typeface="Times New Roman" pitchFamily="18" charset="0"/>
              </a:rPr>
              <a:t>South Korea</a:t>
            </a:r>
            <a:endParaRPr lang="en-US" sz="2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8" y="4058048"/>
            <a:ext cx="2384573" cy="221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2A880-8339-4910-9A53-CD5C6F1DCCA7}" type="datetime1">
              <a:rPr lang="en-US" smtClean="0"/>
              <a:t>5/13/2026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659" y="908967"/>
            <a:ext cx="6536447" cy="4938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284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  <a:alpha val="40000"/>
              </a:schemeClr>
            </a:gs>
            <a:gs pos="100000">
              <a:schemeClr val="tx1">
                <a:lumMod val="65000"/>
                <a:lumOff val="35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33892"/>
            <a:ext cx="12192000" cy="524107"/>
          </a:xfrm>
          <a:custGeom>
            <a:avLst/>
            <a:gdLst>
              <a:gd name="connsiteX0" fmla="*/ 0 w 12192000"/>
              <a:gd name="connsiteY0" fmla="*/ 0 h 520936"/>
              <a:gd name="connsiteX1" fmla="*/ 12192000 w 12192000"/>
              <a:gd name="connsiteY1" fmla="*/ 0 h 520936"/>
              <a:gd name="connsiteX2" fmla="*/ 12192000 w 12192000"/>
              <a:gd name="connsiteY2" fmla="*/ 520936 h 520936"/>
              <a:gd name="connsiteX3" fmla="*/ 0 w 12192000"/>
              <a:gd name="connsiteY3" fmla="*/ 520936 h 520936"/>
              <a:gd name="connsiteX4" fmla="*/ 0 w 12192000"/>
              <a:gd name="connsiteY4" fmla="*/ 0 h 520936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2192000 w 12192000"/>
              <a:gd name="connsiteY2" fmla="*/ 3171 h 524107"/>
              <a:gd name="connsiteX3" fmla="*/ 12192000 w 12192000"/>
              <a:gd name="connsiteY3" fmla="*/ 524107 h 524107"/>
              <a:gd name="connsiteX4" fmla="*/ 0 w 12192000"/>
              <a:gd name="connsiteY4" fmla="*/ 524107 h 524107"/>
              <a:gd name="connsiteX5" fmla="*/ 0 w 12192000"/>
              <a:gd name="connsiteY5" fmla="*/ 3171 h 524107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2192000 w 12192000"/>
              <a:gd name="connsiteY3" fmla="*/ 6887 h 527823"/>
              <a:gd name="connsiteX4" fmla="*/ 12192000 w 12192000"/>
              <a:gd name="connsiteY4" fmla="*/ 527823 h 527823"/>
              <a:gd name="connsiteX5" fmla="*/ 0 w 12192000"/>
              <a:gd name="connsiteY5" fmla="*/ 527823 h 527823"/>
              <a:gd name="connsiteX6" fmla="*/ 0 w 12192000"/>
              <a:gd name="connsiteY6" fmla="*/ 6887 h 527823"/>
              <a:gd name="connsiteX0" fmla="*/ 0 w 12192000"/>
              <a:gd name="connsiteY0" fmla="*/ 6887 h 527823"/>
              <a:gd name="connsiteX1" fmla="*/ 11054576 w 12192000"/>
              <a:gd name="connsiteY1" fmla="*/ 3716 h 527823"/>
              <a:gd name="connsiteX2" fmla="*/ 11288751 w 12192000"/>
              <a:gd name="connsiteY2" fmla="*/ 0 h 527823"/>
              <a:gd name="connsiteX3" fmla="*/ 11508059 w 12192000"/>
              <a:gd name="connsiteY3" fmla="*/ 7434 h 527823"/>
              <a:gd name="connsiteX4" fmla="*/ 12192000 w 12192000"/>
              <a:gd name="connsiteY4" fmla="*/ 6887 h 527823"/>
              <a:gd name="connsiteX5" fmla="*/ 12192000 w 12192000"/>
              <a:gd name="connsiteY5" fmla="*/ 527823 h 527823"/>
              <a:gd name="connsiteX6" fmla="*/ 0 w 12192000"/>
              <a:gd name="connsiteY6" fmla="*/ 527823 h 527823"/>
              <a:gd name="connsiteX7" fmla="*/ 0 w 12192000"/>
              <a:gd name="connsiteY7" fmla="*/ 6887 h 527823"/>
              <a:gd name="connsiteX0" fmla="*/ 0 w 12192000"/>
              <a:gd name="connsiteY0" fmla="*/ 3171 h 524107"/>
              <a:gd name="connsiteX1" fmla="*/ 11054576 w 12192000"/>
              <a:gd name="connsiteY1" fmla="*/ 0 h 524107"/>
              <a:gd name="connsiteX2" fmla="*/ 11296185 w 12192000"/>
              <a:gd name="connsiteY2" fmla="*/ 159836 h 524107"/>
              <a:gd name="connsiteX3" fmla="*/ 11508059 w 12192000"/>
              <a:gd name="connsiteY3" fmla="*/ 3718 h 524107"/>
              <a:gd name="connsiteX4" fmla="*/ 12192000 w 12192000"/>
              <a:gd name="connsiteY4" fmla="*/ 3171 h 524107"/>
              <a:gd name="connsiteX5" fmla="*/ 12192000 w 12192000"/>
              <a:gd name="connsiteY5" fmla="*/ 524107 h 524107"/>
              <a:gd name="connsiteX6" fmla="*/ 0 w 12192000"/>
              <a:gd name="connsiteY6" fmla="*/ 524107 h 524107"/>
              <a:gd name="connsiteX7" fmla="*/ 0 w 12192000"/>
              <a:gd name="connsiteY7" fmla="*/ 3171 h 52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524107">
                <a:moveTo>
                  <a:pt x="0" y="3171"/>
                </a:moveTo>
                <a:lnTo>
                  <a:pt x="11054576" y="0"/>
                </a:lnTo>
                <a:lnTo>
                  <a:pt x="11296185" y="159836"/>
                </a:lnTo>
                <a:lnTo>
                  <a:pt x="11508059" y="3718"/>
                </a:lnTo>
                <a:lnTo>
                  <a:pt x="12192000" y="3171"/>
                </a:lnTo>
                <a:lnTo>
                  <a:pt x="12192000" y="524107"/>
                </a:lnTo>
                <a:lnTo>
                  <a:pt x="0" y="524107"/>
                </a:lnTo>
                <a:lnTo>
                  <a:pt x="0" y="317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entury Gothic" panose="020B0502020202020204" pitchFamily="34" charset="0"/>
            </a:endParaRPr>
          </a:p>
        </p:txBody>
      </p:sp>
      <p:sp>
        <p:nvSpPr>
          <p:cNvPr id="6" name="Title 1"/>
          <p:cNvSpPr txBox="1">
            <a:spLocks noChangeArrowheads="1"/>
          </p:cNvSpPr>
          <p:nvPr/>
        </p:nvSpPr>
        <p:spPr>
          <a:xfrm>
            <a:off x="2127027" y="-1230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 !!!</a:t>
            </a:r>
            <a:endParaRPr lang="ru-RU" alt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724AB-58B4-4FEF-97CF-36E2C17DE971}" type="datetime1">
              <a:rPr lang="en-US" smtClean="0"/>
              <a:t>5/13/2026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0669D-EC37-AA42-8CD3-B0788BD38FC6}" type="slidenum">
              <a:rPr lang="en-US" smtClean="0"/>
              <a:t>4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811108" y="3914644"/>
            <a:ext cx="52050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000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future will see everyday objects such as clothing, the rooftops of cars and even roads themselves turned into power-generating solar collectors.</a:t>
            </a:r>
          </a:p>
        </p:txBody>
      </p:sp>
      <p:pic>
        <p:nvPicPr>
          <p:cNvPr id="3074" name="Picture 2" descr="C:\Users\Anush\Downloads\ChatGPT Image May 8, 2026, 04_14_38 P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5" y="1228561"/>
            <a:ext cx="6238230" cy="415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97252" y="5379785"/>
            <a:ext cx="90189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Acknowledgments</a:t>
            </a:r>
          </a:p>
          <a:p>
            <a:pPr algn="just"/>
            <a:r>
              <a:rPr lang="en-GB" dirty="0">
                <a:latin typeface="Times New Roman" pitchFamily="18" charset="0"/>
                <a:cs typeface="Times New Roman" pitchFamily="18" charset="0"/>
              </a:rPr>
              <a:t>The work was supported by the Science Committee of RA, </a:t>
            </a:r>
            <a:r>
              <a:rPr lang="en-GB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the frames of the research project №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24LCG-1C025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63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C-Marketing-Timeline-Template-PowerPoint (1)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1" id="{9D8C5091-492D-4FD4-9194-9B4314DC97D5}" vid="{531A8DC1-A6D1-488F-B3DD-09F34C86B4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IC-Project-Timeline-Template-10660_PowerPoint</Template>
  <TotalTime>2909</TotalTime>
  <Words>128</Words>
  <Application>Microsoft Office PowerPoint</Application>
  <PresentationFormat>Custom</PresentationFormat>
  <Paragraphs>42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IC-Marketing-Timeline-Template-PowerPoint (1)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Alexandra Ragazhinskaya</dc:creator>
  <cp:lastModifiedBy>Windows User</cp:lastModifiedBy>
  <cp:revision>166</cp:revision>
  <dcterms:created xsi:type="dcterms:W3CDTF">2019-07-26T18:43:22Z</dcterms:created>
  <dcterms:modified xsi:type="dcterms:W3CDTF">2026-05-13T18:57:09Z</dcterms:modified>
</cp:coreProperties>
</file>